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74" r:id="rId4"/>
    <p:sldId id="301" r:id="rId5"/>
    <p:sldId id="299" r:id="rId6"/>
    <p:sldId id="295" r:id="rId7"/>
    <p:sldId id="260" r:id="rId8"/>
    <p:sldId id="302" r:id="rId9"/>
    <p:sldId id="300" r:id="rId10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75"/>
    <a:srgbClr val="FFC20F"/>
    <a:srgbClr val="003192"/>
    <a:srgbClr val="61C5E1"/>
    <a:srgbClr val="003B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4" autoAdjust="0"/>
    <p:restoredTop sz="86424" autoAdjust="0"/>
  </p:normalViewPr>
  <p:slideViewPr>
    <p:cSldViewPr>
      <p:cViewPr varScale="1">
        <p:scale>
          <a:sx n="92" d="100"/>
          <a:sy n="92" d="100"/>
        </p:scale>
        <p:origin x="15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BB484-9B55-498F-A6F0-F9C1B937F814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905FB-E564-4417-BD4A-2758FA5ECE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96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4B0C4-8F2C-4B9C-959F-DE63EA1070D7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61CE9-0133-4FB3-8258-429F5AD5B9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88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E630-8C42-4F66-B8D6-0CDE353DB194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014E-1FBD-4C71-9211-E8EE28C9E5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5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E630-8C42-4F66-B8D6-0CDE353DB194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014E-1FBD-4C71-9211-E8EE28C9E5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0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E630-8C42-4F66-B8D6-0CDE353DB194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014E-1FBD-4C71-9211-E8EE28C9E5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06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E630-8C42-4F66-B8D6-0CDE353DB194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014E-1FBD-4C71-9211-E8EE28C9E519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3 Rectángulo"/>
          <p:cNvSpPr/>
          <p:nvPr userDrawn="1"/>
        </p:nvSpPr>
        <p:spPr>
          <a:xfrm>
            <a:off x="0" y="1"/>
            <a:ext cx="9144000" cy="15567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cxnSp>
        <p:nvCxnSpPr>
          <p:cNvPr id="9" name="Conector recto 8"/>
          <p:cNvCxnSpPr>
            <a:stCxn id="7" idx="1"/>
          </p:cNvCxnSpPr>
          <p:nvPr userDrawn="1"/>
        </p:nvCxnSpPr>
        <p:spPr>
          <a:xfrm>
            <a:off x="0" y="778397"/>
            <a:ext cx="2843808" cy="198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 userDrawn="1"/>
        </p:nvCxnSpPr>
        <p:spPr>
          <a:xfrm flipV="1">
            <a:off x="5940152" y="807058"/>
            <a:ext cx="3203848" cy="390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50" y="233638"/>
            <a:ext cx="3131840" cy="111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88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E630-8C42-4F66-B8D6-0CDE353DB194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014E-1FBD-4C71-9211-E8EE28C9E5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1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E630-8C42-4F66-B8D6-0CDE353DB194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014E-1FBD-4C71-9211-E8EE28C9E5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0660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E630-8C42-4F66-B8D6-0CDE353DB194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014E-1FBD-4C71-9211-E8EE28C9E5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88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E630-8C42-4F66-B8D6-0CDE353DB194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014E-1FBD-4C71-9211-E8EE28C9E5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62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E630-8C42-4F66-B8D6-0CDE353DB194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014E-1FBD-4C71-9211-E8EE28C9E5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5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E630-8C42-4F66-B8D6-0CDE353DB194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014E-1FBD-4C71-9211-E8EE28C9E5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45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E630-8C42-4F66-B8D6-0CDE353DB194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014E-1FBD-4C71-9211-E8EE28C9E5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55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9E630-8C42-4F66-B8D6-0CDE353DB194}" type="datetimeFigureOut">
              <a:rPr lang="es-ES" smtClean="0"/>
              <a:t>03/02/2017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014E-1FBD-4C71-9211-E8EE28C9E5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719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4834"/>
            <a:ext cx="9144000" cy="324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04056" y="4231530"/>
            <a:ext cx="8640960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i="1" dirty="0" smtClean="0">
                <a:solidFill>
                  <a:schemeClr val="accent6"/>
                </a:solidFill>
              </a:rPr>
              <a:t>Propuesta de Plan de Comunicación</a:t>
            </a:r>
          </a:p>
          <a:p>
            <a:pPr algn="ctr"/>
            <a:r>
              <a:rPr lang="es-ES" sz="2800" b="1" i="1" dirty="0" err="1" smtClean="0">
                <a:solidFill>
                  <a:schemeClr val="accent6"/>
                </a:solidFill>
              </a:rPr>
              <a:t>ASPACEcif</a:t>
            </a:r>
            <a:r>
              <a:rPr lang="es-ES" sz="2800" b="1" i="1" dirty="0" smtClean="0">
                <a:solidFill>
                  <a:schemeClr val="accent6"/>
                </a:solidFill>
              </a:rPr>
              <a:t> - Valorando capacidades</a:t>
            </a:r>
          </a:p>
          <a:p>
            <a:pPr algn="ctr"/>
            <a:endParaRPr lang="es-ES" sz="2800" b="1" i="1" dirty="0">
              <a:solidFill>
                <a:srgbClr val="FFC000"/>
              </a:solidFill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44824"/>
            <a:ext cx="6084168" cy="216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411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b="1" dirty="0" smtClean="0">
                <a:solidFill>
                  <a:schemeClr val="accent6"/>
                </a:solidFill>
              </a:rPr>
              <a:t>ENTIDADES PARTICIPANTES</a:t>
            </a:r>
            <a:endParaRPr lang="es-ES" sz="3600" b="1" dirty="0">
              <a:solidFill>
                <a:schemeClr val="accent6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1"/>
            <a:ext cx="9144000" cy="15567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cxnSp>
        <p:nvCxnSpPr>
          <p:cNvPr id="8" name="Conector recto 7"/>
          <p:cNvCxnSpPr>
            <a:stCxn id="4" idx="1"/>
          </p:cNvCxnSpPr>
          <p:nvPr/>
        </p:nvCxnSpPr>
        <p:spPr>
          <a:xfrm>
            <a:off x="0" y="778397"/>
            <a:ext cx="2843808" cy="198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5831632" y="806732"/>
            <a:ext cx="3300861" cy="299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2" descr="Resultado de imagen de DOWN ESPAÑ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941168"/>
            <a:ext cx="2805115" cy="8814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755" y="3655188"/>
            <a:ext cx="2697893" cy="8787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081230"/>
            <a:ext cx="1636390" cy="114791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513" y="2905336"/>
            <a:ext cx="1645915" cy="1139949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157192"/>
            <a:ext cx="923925" cy="103822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830" y="2477951"/>
            <a:ext cx="2194095" cy="76996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50" y="233638"/>
            <a:ext cx="3131840" cy="111256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650" y="5517232"/>
            <a:ext cx="2349427" cy="88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79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411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3600" b="1" dirty="0" err="1" smtClean="0">
                <a:solidFill>
                  <a:schemeClr val="accent6"/>
                </a:solidFill>
              </a:rPr>
              <a:t>ASPACEcif</a:t>
            </a:r>
            <a:r>
              <a:rPr lang="es-ES" sz="3600" b="1" dirty="0" smtClean="0">
                <a:solidFill>
                  <a:schemeClr val="accent6"/>
                </a:solidFill>
              </a:rPr>
              <a:t> - Valorando Capacidades</a:t>
            </a:r>
            <a:endParaRPr lang="es-ES" sz="36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s-ES" sz="900" b="1" dirty="0">
              <a:solidFill>
                <a:srgbClr val="FFC20F"/>
              </a:solidFill>
              <a:latin typeface="Verdana" pitchFamily="34" charset="0"/>
            </a:endParaRPr>
          </a:p>
          <a:p>
            <a:pPr marL="0" indent="0">
              <a:buNone/>
            </a:pPr>
            <a:r>
              <a:rPr lang="es-ES" sz="2000" dirty="0" smtClean="0">
                <a:solidFill>
                  <a:srgbClr val="003B75"/>
                </a:solidFill>
              </a:rPr>
              <a:t>La CIF es la </a:t>
            </a:r>
            <a:r>
              <a:rPr lang="es-ES" sz="2000" dirty="0">
                <a:solidFill>
                  <a:srgbClr val="003B75"/>
                </a:solidFill>
              </a:rPr>
              <a:t>clasificación </a:t>
            </a:r>
            <a:r>
              <a:rPr lang="es-ES" sz="2000" dirty="0" smtClean="0">
                <a:solidFill>
                  <a:srgbClr val="003B75"/>
                </a:solidFill>
              </a:rPr>
              <a:t>desarrollada </a:t>
            </a:r>
            <a:r>
              <a:rPr lang="es-ES" sz="2000" dirty="0">
                <a:solidFill>
                  <a:srgbClr val="003B75"/>
                </a:solidFill>
              </a:rPr>
              <a:t>por la Organización Mundial de la Salud (OMS) que trata de proporcionar un lenguaje unificado y estandarizado que sirva como punto de referencia para la descripción de la salud y los estados relacionados con la </a:t>
            </a:r>
            <a:r>
              <a:rPr lang="es-ES" sz="2000" dirty="0" smtClean="0">
                <a:solidFill>
                  <a:srgbClr val="003B75"/>
                </a:solidFill>
              </a:rPr>
              <a:t>salud. </a:t>
            </a:r>
          </a:p>
          <a:p>
            <a:pPr marL="0" indent="0">
              <a:buNone/>
            </a:pPr>
            <a:endParaRPr lang="es-ES" sz="900" dirty="0" smtClean="0">
              <a:solidFill>
                <a:srgbClr val="003B75"/>
              </a:solidFill>
            </a:endParaRPr>
          </a:p>
          <a:p>
            <a:pPr marL="0" indent="0">
              <a:buNone/>
            </a:pPr>
            <a:r>
              <a:rPr lang="es-ES" sz="2000" dirty="0" smtClean="0">
                <a:solidFill>
                  <a:srgbClr val="003B75"/>
                </a:solidFill>
              </a:rPr>
              <a:t>Implantación escasa debido a su complejidad.</a:t>
            </a:r>
          </a:p>
          <a:p>
            <a:pPr marL="0" indent="0">
              <a:buNone/>
            </a:pPr>
            <a:endParaRPr lang="es-ES" sz="900" dirty="0">
              <a:solidFill>
                <a:srgbClr val="003B75"/>
              </a:solidFill>
            </a:endParaRPr>
          </a:p>
          <a:p>
            <a:pPr marL="0" indent="0">
              <a:buNone/>
            </a:pPr>
            <a:r>
              <a:rPr lang="es-ES" sz="2000" dirty="0" smtClean="0">
                <a:solidFill>
                  <a:srgbClr val="003B75"/>
                </a:solidFill>
              </a:rPr>
              <a:t>Confederación ASPACE crea un proyecto para que </a:t>
            </a:r>
            <a:r>
              <a:rPr lang="es-ES" sz="2000" dirty="0">
                <a:solidFill>
                  <a:srgbClr val="003B75"/>
                </a:solidFill>
              </a:rPr>
              <a:t>las valoraciones que se vayan obteniendo de cada persona a través de este nuevo </a:t>
            </a:r>
            <a:r>
              <a:rPr lang="es-ES" sz="2000" dirty="0" smtClean="0">
                <a:solidFill>
                  <a:srgbClr val="003B75"/>
                </a:solidFill>
              </a:rPr>
              <a:t>sistema, </a:t>
            </a:r>
            <a:r>
              <a:rPr lang="es-ES" sz="2000" dirty="0">
                <a:solidFill>
                  <a:srgbClr val="003B75"/>
                </a:solidFill>
              </a:rPr>
              <a:t>sirvan como punto de partida para diseñar y planificar los </a:t>
            </a:r>
            <a:r>
              <a:rPr lang="es-ES" sz="2000" dirty="0" smtClean="0">
                <a:solidFill>
                  <a:srgbClr val="003B75"/>
                </a:solidFill>
              </a:rPr>
              <a:t>apoyos </a:t>
            </a:r>
            <a:r>
              <a:rPr lang="es-ES" sz="2000" dirty="0">
                <a:solidFill>
                  <a:srgbClr val="003B75"/>
                </a:solidFill>
              </a:rPr>
              <a:t>de manera específica y personalizada para cada una de </a:t>
            </a:r>
            <a:r>
              <a:rPr lang="es-ES" sz="2000" dirty="0" smtClean="0">
                <a:solidFill>
                  <a:srgbClr val="003B75"/>
                </a:solidFill>
              </a:rPr>
              <a:t>ella.</a:t>
            </a:r>
          </a:p>
          <a:p>
            <a:pPr marL="0" indent="0">
              <a:buNone/>
            </a:pPr>
            <a:endParaRPr lang="es-ES" sz="1000" dirty="0" smtClean="0">
              <a:solidFill>
                <a:srgbClr val="003B75"/>
              </a:solidFill>
            </a:endParaRPr>
          </a:p>
          <a:p>
            <a:pPr marL="0" indent="0">
              <a:buNone/>
            </a:pPr>
            <a:r>
              <a:rPr lang="es-ES" sz="2000" dirty="0" smtClean="0">
                <a:solidFill>
                  <a:srgbClr val="003B75"/>
                </a:solidFill>
              </a:rPr>
              <a:t>Este proyecto se centra en una herramienta, </a:t>
            </a:r>
            <a:r>
              <a:rPr lang="es-ES" sz="2000" dirty="0">
                <a:solidFill>
                  <a:srgbClr val="003B75"/>
                </a:solidFill>
              </a:rPr>
              <a:t>desarrollada por Confederación ASPACE, </a:t>
            </a:r>
            <a:r>
              <a:rPr lang="es-ES" sz="2000" dirty="0" smtClean="0">
                <a:solidFill>
                  <a:srgbClr val="003B75"/>
                </a:solidFill>
              </a:rPr>
              <a:t>que dispone </a:t>
            </a:r>
            <a:r>
              <a:rPr lang="es-ES" sz="2000" dirty="0">
                <a:solidFill>
                  <a:srgbClr val="003B75"/>
                </a:solidFill>
              </a:rPr>
              <a:t>de distintas plantillas que facilitan la valoración según el ámbito de </a:t>
            </a:r>
            <a:r>
              <a:rPr lang="es-ES" sz="2000" dirty="0" smtClean="0">
                <a:solidFill>
                  <a:srgbClr val="003B75"/>
                </a:solidFill>
              </a:rPr>
              <a:t>interés.</a:t>
            </a:r>
          </a:p>
          <a:p>
            <a:pPr marL="0" indent="0">
              <a:buNone/>
            </a:pPr>
            <a:endParaRPr lang="es-ES" sz="2000" dirty="0" smtClean="0">
              <a:solidFill>
                <a:srgbClr val="003B75"/>
              </a:solidFill>
            </a:endParaRPr>
          </a:p>
          <a:p>
            <a:pPr marL="0" indent="0">
              <a:buNone/>
            </a:pPr>
            <a:r>
              <a:rPr lang="es-ES" sz="2000" dirty="0" smtClean="0">
                <a:solidFill>
                  <a:srgbClr val="003B75"/>
                </a:solidFill>
              </a:rPr>
              <a:t>Varias entidades del sector de la discapacidad se unen como colaboradores en 2015.</a:t>
            </a:r>
            <a:endParaRPr lang="es-ES" sz="2000" dirty="0">
              <a:solidFill>
                <a:srgbClr val="003B75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1"/>
            <a:ext cx="9144000" cy="15567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6"/>
              </a:solidFill>
            </a:endParaRPr>
          </a:p>
        </p:txBody>
      </p:sp>
      <p:cxnSp>
        <p:nvCxnSpPr>
          <p:cNvPr id="8" name="Conector recto 7"/>
          <p:cNvCxnSpPr>
            <a:stCxn id="4" idx="1"/>
          </p:cNvCxnSpPr>
          <p:nvPr/>
        </p:nvCxnSpPr>
        <p:spPr>
          <a:xfrm>
            <a:off x="0" y="778397"/>
            <a:ext cx="2843808" cy="198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5831632" y="806732"/>
            <a:ext cx="3300861" cy="299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50" y="233638"/>
            <a:ext cx="3131840" cy="111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3528" y="1700808"/>
            <a:ext cx="799288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>
                <a:solidFill>
                  <a:schemeClr val="accent6"/>
                </a:solidFill>
              </a:rPr>
              <a:t>ESTRATEGIA DE COMUNICACIÓN:</a:t>
            </a:r>
            <a:endParaRPr lang="es-ES" sz="3600" b="1" dirty="0">
              <a:solidFill>
                <a:schemeClr val="accent6"/>
              </a:solidFill>
            </a:endParaRPr>
          </a:p>
          <a:p>
            <a:pPr algn="just"/>
            <a:endParaRPr lang="es-ES" sz="800" dirty="0" smtClean="0">
              <a:solidFill>
                <a:srgbClr val="003B75"/>
              </a:solidFill>
            </a:endParaRPr>
          </a:p>
          <a:p>
            <a:pPr marL="800100" lvl="1" indent="-342900" algn="just">
              <a:buFontTx/>
              <a:buChar char="-"/>
            </a:pPr>
            <a:r>
              <a:rPr lang="es-ES" sz="2000" dirty="0" smtClean="0">
                <a:solidFill>
                  <a:srgbClr val="003B75"/>
                </a:solidFill>
              </a:rPr>
              <a:t>Difundir “Valorando capacidades” como la aplicación fundamental dentro del mundo de la discapacidad para la valoración social y terapéutica, destacando:</a:t>
            </a:r>
          </a:p>
          <a:p>
            <a:pPr lvl="3" algn="just"/>
            <a:r>
              <a:rPr lang="es-ES" sz="2000" dirty="0">
                <a:solidFill>
                  <a:srgbClr val="003B75"/>
                </a:solidFill>
              </a:rPr>
              <a:t>	</a:t>
            </a:r>
            <a:r>
              <a:rPr lang="es-ES" sz="2000" dirty="0" smtClean="0">
                <a:solidFill>
                  <a:srgbClr val="003B75"/>
                </a:solidFill>
              </a:rPr>
              <a:t>* 1) Entidades participantes: Confederación ASPACE, DOWN ESPAÑA, Autismo España, Plena Inclusión, Salud Mental, PIAPAS , CNS y Fundación ONCE.</a:t>
            </a:r>
          </a:p>
          <a:p>
            <a:pPr lvl="3" algn="just"/>
            <a:r>
              <a:rPr lang="es-ES" sz="2000" dirty="0">
                <a:solidFill>
                  <a:srgbClr val="003B75"/>
                </a:solidFill>
              </a:rPr>
              <a:t>	</a:t>
            </a:r>
            <a:r>
              <a:rPr lang="es-ES" sz="2000" dirty="0" smtClean="0">
                <a:solidFill>
                  <a:srgbClr val="003B75"/>
                </a:solidFill>
              </a:rPr>
              <a:t>* 2) Colectivos alcanzados: tanto cuantitativa como cualitativamente.</a:t>
            </a:r>
            <a:endParaRPr lang="es-ES" sz="800" dirty="0" smtClean="0">
              <a:solidFill>
                <a:srgbClr val="003B75"/>
              </a:solidFill>
            </a:endParaRPr>
          </a:p>
          <a:p>
            <a:pPr marL="800100" lvl="1" indent="-342900" algn="just">
              <a:buFontTx/>
              <a:buChar char="-"/>
            </a:pPr>
            <a:r>
              <a:rPr lang="es-ES" sz="2000" dirty="0" smtClean="0">
                <a:solidFill>
                  <a:srgbClr val="003B75"/>
                </a:solidFill>
              </a:rPr>
              <a:t>Dar a conocer el proyecto al mayor número posible de instituciones privadas y públicas de la discapacidad.</a:t>
            </a:r>
          </a:p>
          <a:p>
            <a:pPr marL="800100" lvl="1" indent="-342900" algn="just">
              <a:buFontTx/>
              <a:buChar char="-"/>
            </a:pPr>
            <a:r>
              <a:rPr lang="es-ES" sz="2000" dirty="0" smtClean="0">
                <a:solidFill>
                  <a:srgbClr val="003B75"/>
                </a:solidFill>
              </a:rPr>
              <a:t>Conseguir aumentar el número de colaboradores en el proyecto “Valorando capacidades”.</a:t>
            </a:r>
          </a:p>
          <a:p>
            <a:pPr marL="800100" lvl="1" indent="-342900" algn="just">
              <a:buFontTx/>
              <a:buChar char="-"/>
            </a:pPr>
            <a:r>
              <a:rPr lang="es-ES" sz="2000" dirty="0" smtClean="0">
                <a:solidFill>
                  <a:srgbClr val="003B75"/>
                </a:solidFill>
              </a:rPr>
              <a:t>Potenciar la visión de las entidades participantes como instituciones punteras en </a:t>
            </a:r>
            <a:r>
              <a:rPr lang="es-ES" sz="2000" dirty="0" err="1" smtClean="0">
                <a:solidFill>
                  <a:srgbClr val="003B75"/>
                </a:solidFill>
              </a:rPr>
              <a:t>I+D+i</a:t>
            </a:r>
            <a:r>
              <a:rPr lang="es-ES" sz="2000" dirty="0" smtClean="0">
                <a:solidFill>
                  <a:srgbClr val="003B75"/>
                </a:solidFill>
              </a:rPr>
              <a:t>.</a:t>
            </a:r>
          </a:p>
          <a:p>
            <a:pPr marL="800100" lvl="1" indent="-342900" algn="just">
              <a:buFontTx/>
              <a:buChar char="-"/>
            </a:pPr>
            <a:endParaRPr lang="es-ES" sz="800" dirty="0" smtClean="0">
              <a:solidFill>
                <a:srgbClr val="003B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2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67544" y="1556792"/>
            <a:ext cx="8280920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>
                <a:solidFill>
                  <a:schemeClr val="accent6"/>
                </a:solidFill>
              </a:rPr>
              <a:t>Acciones </a:t>
            </a:r>
            <a:r>
              <a:rPr lang="es-ES" sz="3600" b="1" dirty="0">
                <a:solidFill>
                  <a:schemeClr val="accent6"/>
                </a:solidFill>
              </a:rPr>
              <a:t>de comunicación</a:t>
            </a:r>
          </a:p>
          <a:p>
            <a:pPr algn="just"/>
            <a:endParaRPr lang="es-ES" sz="800" dirty="0" smtClean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s-ES" sz="2000" dirty="0" smtClean="0">
                <a:solidFill>
                  <a:srgbClr val="003B75"/>
                </a:solidFill>
              </a:rPr>
              <a:t>Creación de un dossier básico en donde se explique en qué consiste el proyecto “Valorando capacidades”, qué es la CIF, quienes forman parte de ella, cómo se está desarrollando… </a:t>
            </a:r>
          </a:p>
          <a:p>
            <a:pPr marL="800100" lvl="1" indent="-342900" algn="just">
              <a:buFontTx/>
              <a:buChar char="-"/>
            </a:pPr>
            <a:endParaRPr lang="es-ES" sz="900" dirty="0" smtClean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s-ES" sz="2000" dirty="0">
                <a:solidFill>
                  <a:srgbClr val="003B75"/>
                </a:solidFill>
              </a:rPr>
              <a:t>Cambio en el logotipo: </a:t>
            </a:r>
            <a:r>
              <a:rPr lang="es-ES" sz="2000" dirty="0" smtClean="0">
                <a:solidFill>
                  <a:srgbClr val="003B75"/>
                </a:solidFill>
              </a:rPr>
              <a:t>con el mismo formato pasaremos </a:t>
            </a:r>
            <a:r>
              <a:rPr lang="es-ES" sz="2000" dirty="0">
                <a:solidFill>
                  <a:srgbClr val="003B75"/>
                </a:solidFill>
              </a:rPr>
              <a:t>a destacar en letras más grandes el nombre del proyecto “Valorando Capacidades” y debajo en más pequeño </a:t>
            </a:r>
            <a:r>
              <a:rPr lang="es-ES" sz="2000" dirty="0" err="1" smtClean="0">
                <a:solidFill>
                  <a:srgbClr val="003B75"/>
                </a:solidFill>
              </a:rPr>
              <a:t>ASPACEcif</a:t>
            </a:r>
            <a:endParaRPr lang="es-ES" sz="2000" dirty="0" smtClean="0">
              <a:solidFill>
                <a:srgbClr val="003B75"/>
              </a:solidFill>
            </a:endParaRPr>
          </a:p>
          <a:p>
            <a:pPr marL="800100" lvl="1" indent="-342900" algn="just">
              <a:buFontTx/>
              <a:buChar char="-"/>
            </a:pPr>
            <a:r>
              <a:rPr lang="es-ES" sz="1600" dirty="0" smtClean="0">
                <a:solidFill>
                  <a:srgbClr val="003B75"/>
                </a:solidFill>
              </a:rPr>
              <a:t>Con este cambio el </a:t>
            </a:r>
            <a:r>
              <a:rPr lang="es-ES" sz="1600" dirty="0">
                <a:solidFill>
                  <a:srgbClr val="003B75"/>
                </a:solidFill>
              </a:rPr>
              <a:t>resto de entidades participantes no ASPACE se sentirán más implicadas </a:t>
            </a:r>
            <a:r>
              <a:rPr lang="es-ES" sz="1600" dirty="0" smtClean="0">
                <a:solidFill>
                  <a:srgbClr val="003B75"/>
                </a:solidFill>
              </a:rPr>
              <a:t>e identificadas en </a:t>
            </a:r>
            <a:r>
              <a:rPr lang="es-ES" sz="1600" dirty="0">
                <a:solidFill>
                  <a:srgbClr val="003B75"/>
                </a:solidFill>
              </a:rPr>
              <a:t>el proyecto</a:t>
            </a:r>
          </a:p>
          <a:p>
            <a:pPr marL="800100" lvl="1" indent="-342900" algn="just">
              <a:buFontTx/>
              <a:buChar char="-"/>
            </a:pPr>
            <a:endParaRPr lang="es-ES" sz="800" dirty="0" smtClean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s-ES" sz="2000" dirty="0" smtClean="0">
                <a:solidFill>
                  <a:srgbClr val="003B75"/>
                </a:solidFill>
              </a:rPr>
              <a:t>Identificación de los portavoces del proyecto que podamos mover para entrevistas y declaraciones a los medios. También serán los intervinientes en la rueda de prensa y presentaciones.</a:t>
            </a:r>
          </a:p>
          <a:p>
            <a:pPr marL="800100" lvl="1" indent="-342900" algn="just">
              <a:buFontTx/>
              <a:buChar char="-"/>
            </a:pPr>
            <a:endParaRPr lang="es-ES" sz="900" dirty="0" smtClean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s-ES" sz="2000" dirty="0" smtClean="0">
                <a:solidFill>
                  <a:srgbClr val="003B75"/>
                </a:solidFill>
              </a:rPr>
              <a:t>Creación de un documento de mensajes clave que sea de uso común para todos los portavoces a la hora de realizar entrevistas, declaraciones, documentos….</a:t>
            </a:r>
            <a:endParaRPr lang="es-ES" sz="2000" dirty="0">
              <a:solidFill>
                <a:srgbClr val="003B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3528" y="1484784"/>
            <a:ext cx="828092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>
                <a:solidFill>
                  <a:schemeClr val="accent6"/>
                </a:solidFill>
              </a:rPr>
              <a:t>Acciones </a:t>
            </a:r>
            <a:r>
              <a:rPr lang="es-ES" sz="3600" b="1" dirty="0">
                <a:solidFill>
                  <a:schemeClr val="accent6"/>
                </a:solidFill>
              </a:rPr>
              <a:t>de comunicación</a:t>
            </a:r>
          </a:p>
          <a:p>
            <a:pPr marL="800100" lvl="1" indent="-342900" algn="just">
              <a:buFontTx/>
              <a:buChar char="-"/>
            </a:pPr>
            <a:endParaRPr lang="es-ES" sz="800" dirty="0" smtClean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s-ES" sz="2000" dirty="0" smtClean="0">
                <a:solidFill>
                  <a:srgbClr val="003B75"/>
                </a:solidFill>
              </a:rPr>
              <a:t>Presentación a la Dirección General de la Discapacidad del Ministerio de Sanidad. </a:t>
            </a:r>
          </a:p>
          <a:p>
            <a:pPr algn="just"/>
            <a:endParaRPr lang="es-ES" sz="900" dirty="0" smtClean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s-ES" sz="2000" dirty="0" smtClean="0">
                <a:solidFill>
                  <a:srgbClr val="003B75"/>
                </a:solidFill>
              </a:rPr>
              <a:t>Presentación pública de “Valorando capacidades” de forma conjunta entre todas las entidades participantes junto al apoyo del Ministerio de Sanidad, Servicios Sociales e Igualdad. </a:t>
            </a:r>
          </a:p>
          <a:p>
            <a:pPr marL="800100" lvl="1" indent="-342900" algn="just">
              <a:buFontTx/>
              <a:buChar char="-"/>
            </a:pPr>
            <a:r>
              <a:rPr lang="es-ES" sz="1600" dirty="0" smtClean="0">
                <a:solidFill>
                  <a:srgbClr val="003B75"/>
                </a:solidFill>
              </a:rPr>
              <a:t>Convocatoria, desarrollo del acto y comunicaciones posteriores realizadas de forma conjunta entre todos los departamentos de comunicación </a:t>
            </a:r>
            <a:r>
              <a:rPr lang="es-ES" sz="1600" dirty="0">
                <a:solidFill>
                  <a:srgbClr val="003B75"/>
                </a:solidFill>
              </a:rPr>
              <a:t>de las </a:t>
            </a:r>
            <a:r>
              <a:rPr lang="es-ES" sz="1600" dirty="0" smtClean="0">
                <a:solidFill>
                  <a:srgbClr val="003B75"/>
                </a:solidFill>
              </a:rPr>
              <a:t>entidades colaboradoras. </a:t>
            </a:r>
          </a:p>
          <a:p>
            <a:pPr marL="342900" indent="-342900" algn="just">
              <a:buFontTx/>
              <a:buChar char="-"/>
            </a:pPr>
            <a:r>
              <a:rPr lang="es-ES" sz="2000" dirty="0" smtClean="0">
                <a:solidFill>
                  <a:srgbClr val="003B75"/>
                </a:solidFill>
              </a:rPr>
              <a:t>Presentación a la comisión de la Red de Ciudadanía Activa ASPACE</a:t>
            </a:r>
          </a:p>
          <a:p>
            <a:pPr algn="just"/>
            <a:endParaRPr lang="es-ES" sz="900" dirty="0" smtClean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s-ES" sz="2000" dirty="0" smtClean="0">
                <a:solidFill>
                  <a:srgbClr val="003B75"/>
                </a:solidFill>
              </a:rPr>
              <a:t>Vídeo testimonios personas </a:t>
            </a:r>
            <a:r>
              <a:rPr lang="es-ES" sz="2000" dirty="0" smtClean="0">
                <a:solidFill>
                  <a:srgbClr val="003B75"/>
                </a:solidFill>
              </a:rPr>
              <a:t>de las entidades </a:t>
            </a:r>
            <a:r>
              <a:rPr lang="es-ES" sz="2000" dirty="0" smtClean="0">
                <a:solidFill>
                  <a:srgbClr val="003B75"/>
                </a:solidFill>
              </a:rPr>
              <a:t>que </a:t>
            </a:r>
            <a:r>
              <a:rPr lang="es-ES" sz="2000" dirty="0" smtClean="0">
                <a:solidFill>
                  <a:srgbClr val="003B75"/>
                </a:solidFill>
              </a:rPr>
              <a:t>han participado en pilotajes </a:t>
            </a:r>
            <a:r>
              <a:rPr lang="es-ES" sz="2000" dirty="0" smtClean="0">
                <a:solidFill>
                  <a:srgbClr val="003B75"/>
                </a:solidFill>
              </a:rPr>
              <a:t>que se subirán a nuestro canal de </a:t>
            </a:r>
            <a:r>
              <a:rPr lang="es-ES" sz="2000" dirty="0" err="1" smtClean="0">
                <a:solidFill>
                  <a:srgbClr val="003B75"/>
                </a:solidFill>
              </a:rPr>
              <a:t>youtube</a:t>
            </a:r>
            <a:endParaRPr lang="es-ES" sz="2000" dirty="0" smtClean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endParaRPr lang="es-ES" sz="900" dirty="0" smtClean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s-ES" sz="2000" dirty="0" smtClean="0">
                <a:solidFill>
                  <a:srgbClr val="003B75"/>
                </a:solidFill>
              </a:rPr>
              <a:t>Vídeos </a:t>
            </a:r>
            <a:r>
              <a:rPr lang="es-ES" sz="2000" dirty="0">
                <a:solidFill>
                  <a:srgbClr val="003B75"/>
                </a:solidFill>
              </a:rPr>
              <a:t>tutoriales (4, dos ahora y dos dentro de un </a:t>
            </a:r>
            <a:r>
              <a:rPr lang="es-ES" sz="2000" dirty="0" smtClean="0">
                <a:solidFill>
                  <a:srgbClr val="003B75"/>
                </a:solidFill>
              </a:rPr>
              <a:t>tiempo)que se subirán a </a:t>
            </a:r>
            <a:r>
              <a:rPr lang="es-ES" sz="2000" dirty="0">
                <a:solidFill>
                  <a:srgbClr val="003B75"/>
                </a:solidFill>
              </a:rPr>
              <a:t>nuestro canal de </a:t>
            </a:r>
            <a:r>
              <a:rPr lang="es-ES" sz="2000" dirty="0" err="1">
                <a:solidFill>
                  <a:srgbClr val="003B75"/>
                </a:solidFill>
              </a:rPr>
              <a:t>Youtube</a:t>
            </a:r>
            <a:r>
              <a:rPr lang="es-ES" sz="2000" dirty="0">
                <a:solidFill>
                  <a:srgbClr val="003B75"/>
                </a:solidFill>
              </a:rPr>
              <a:t>.</a:t>
            </a:r>
          </a:p>
          <a:p>
            <a:pPr algn="just"/>
            <a:endParaRPr lang="es-ES" sz="900" dirty="0" smtClean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s-ES" sz="2000" dirty="0">
                <a:solidFill>
                  <a:srgbClr val="003B75"/>
                </a:solidFill>
              </a:rPr>
              <a:t>Publicación de las noticias y novedades en la web y en redes sociales</a:t>
            </a:r>
            <a:r>
              <a:rPr lang="es-ES" sz="2000" dirty="0" smtClean="0">
                <a:solidFill>
                  <a:srgbClr val="003B75"/>
                </a:solidFill>
              </a:rPr>
              <a:t>.</a:t>
            </a:r>
          </a:p>
          <a:p>
            <a:pPr marL="342900" indent="-342900" algn="just">
              <a:buFontTx/>
              <a:buChar char="-"/>
            </a:pPr>
            <a:endParaRPr lang="es-ES" sz="1600" dirty="0">
              <a:solidFill>
                <a:srgbClr val="003B75"/>
              </a:solidFill>
            </a:endParaRPr>
          </a:p>
          <a:p>
            <a:pPr algn="just"/>
            <a:endParaRPr lang="es-ES" sz="1600" dirty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endParaRPr lang="es-ES" sz="1600" dirty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endParaRPr lang="es-ES" sz="1600" dirty="0">
              <a:solidFill>
                <a:srgbClr val="003B75"/>
              </a:solidFill>
            </a:endParaRPr>
          </a:p>
          <a:p>
            <a:pPr marL="800100" lvl="1" indent="-342900" algn="just">
              <a:buFontTx/>
              <a:buChar char="-"/>
            </a:pPr>
            <a:endParaRPr lang="es-ES" sz="1600" dirty="0" smtClean="0">
              <a:solidFill>
                <a:srgbClr val="003B75"/>
              </a:solidFill>
            </a:endParaRPr>
          </a:p>
          <a:p>
            <a:pPr marL="800100" lvl="1" indent="-342900" algn="just">
              <a:buFontTx/>
              <a:buChar char="-"/>
            </a:pPr>
            <a:endParaRPr lang="es-ES" sz="800" dirty="0" smtClean="0">
              <a:solidFill>
                <a:srgbClr val="003B75"/>
              </a:solidFill>
            </a:endParaRPr>
          </a:p>
          <a:p>
            <a:pPr marL="800100" lvl="1" indent="-342900" algn="just">
              <a:buFontTx/>
              <a:buChar char="-"/>
            </a:pPr>
            <a:endParaRPr lang="es-ES" sz="2000" dirty="0">
              <a:solidFill>
                <a:srgbClr val="003B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7"/>
          <p:cNvSpPr txBox="1"/>
          <p:nvPr/>
        </p:nvSpPr>
        <p:spPr>
          <a:xfrm>
            <a:off x="1475656" y="162880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800" b="1" dirty="0" smtClean="0">
                <a:solidFill>
                  <a:srgbClr val="0077B5"/>
                </a:solidFill>
                <a:cs typeface="Arial" panose="020B0604020202020204" pitchFamily="34" charset="0"/>
              </a:rPr>
              <a:t>Calendario de acciones</a:t>
            </a:r>
            <a:endParaRPr lang="es-ES" sz="2800" b="1" dirty="0">
              <a:solidFill>
                <a:srgbClr val="0077B5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376399"/>
              </p:ext>
            </p:extLst>
          </p:nvPr>
        </p:nvGraphicFramePr>
        <p:xfrm>
          <a:off x="395536" y="2276872"/>
          <a:ext cx="8568951" cy="44622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682"/>
                <a:gridCol w="678510"/>
                <a:gridCol w="720080"/>
                <a:gridCol w="720080"/>
                <a:gridCol w="648072"/>
                <a:gridCol w="648072"/>
                <a:gridCol w="576064"/>
                <a:gridCol w="652112"/>
                <a:gridCol w="788048"/>
                <a:gridCol w="648072"/>
                <a:gridCol w="720080"/>
                <a:gridCol w="720079"/>
              </a:tblGrid>
              <a:tr h="320288"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Febrero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Marzo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Abril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Mayo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Junio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Julio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Agosto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Septiembre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Octubre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Noviembre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Diciembre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30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Dossier "Valorando capacidades"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kern="1200" dirty="0">
                          <a:solidFill>
                            <a:srgbClr val="0077B5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kern="1200" dirty="0">
                          <a:solidFill>
                            <a:srgbClr val="0077B5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kern="1200" dirty="0">
                          <a:solidFill>
                            <a:srgbClr val="0077B5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</a:tr>
              <a:tr h="26564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Cambio logotipo 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</a:tr>
              <a:tr h="2532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Documento mensajes claves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000" b="1" kern="1200" dirty="0">
                          <a:solidFill>
                            <a:srgbClr val="0077B5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000" b="1" kern="1200" dirty="0">
                          <a:solidFill>
                            <a:srgbClr val="0077B5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</a:tr>
              <a:tr h="33236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Presentación Dirección General Discapacidad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</a:tr>
              <a:tr h="3706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Presentación pública en rueda prensa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</a:tr>
              <a:tr h="4139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Videotutoriales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</a:tr>
              <a:tr h="549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Vídeo de testimonios con personas que hayan participado en los pilotajes 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kern="1200" dirty="0">
                          <a:solidFill>
                            <a:srgbClr val="0077B5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kern="1200" dirty="0">
                          <a:solidFill>
                            <a:srgbClr val="0077B5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</a:tr>
              <a:tr h="4139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Jornada de presentación a autogestores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942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Publicacion noticias y novedades en la web y RRSS</a:t>
                      </a:r>
                      <a:endParaRPr lang="es-ES" sz="1000" b="1" i="0" u="none" strike="noStrike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kern="1200" dirty="0">
                          <a:solidFill>
                            <a:srgbClr val="0077B5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kern="1200" dirty="0">
                          <a:solidFill>
                            <a:srgbClr val="0077B5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kern="1200" dirty="0">
                          <a:solidFill>
                            <a:srgbClr val="0077B5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kern="1200" dirty="0">
                          <a:solidFill>
                            <a:srgbClr val="0077B5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kern="1200" dirty="0">
                          <a:solidFill>
                            <a:srgbClr val="0077B5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kern="1200" dirty="0">
                          <a:solidFill>
                            <a:srgbClr val="0077B5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solidFill>
                            <a:srgbClr val="003B75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3B7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231" marR="5231" marT="5231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000" b="1" u="none" strike="noStrike" kern="1200" dirty="0">
                          <a:solidFill>
                            <a:srgbClr val="003B75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000" b="1" u="none" strike="noStrike" kern="1200" dirty="0">
                          <a:solidFill>
                            <a:srgbClr val="003B75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000" b="1" u="none" strike="noStrike" kern="1200" dirty="0">
                          <a:solidFill>
                            <a:srgbClr val="003B75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000" b="1" u="none" strike="noStrike" kern="1200" dirty="0">
                          <a:solidFill>
                            <a:srgbClr val="003B75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31" marR="5231" marT="523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83568" y="3645024"/>
            <a:ext cx="79928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b="1" dirty="0" smtClean="0">
                <a:solidFill>
                  <a:schemeClr val="accent6"/>
                </a:solidFill>
              </a:rPr>
              <a:t>¡Muchas gracias!</a:t>
            </a:r>
            <a:endParaRPr lang="es-ES" sz="6000" b="1" dirty="0">
              <a:solidFill>
                <a:schemeClr val="accent6"/>
              </a:solidFill>
            </a:endParaRPr>
          </a:p>
          <a:p>
            <a:pPr algn="just"/>
            <a:endParaRPr lang="es-ES" sz="6000" dirty="0" smtClean="0">
              <a:solidFill>
                <a:srgbClr val="003B75"/>
              </a:solidFill>
            </a:endParaRPr>
          </a:p>
          <a:p>
            <a:pPr lvl="1" algn="just"/>
            <a:endParaRPr lang="es-ES" sz="1600" dirty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endParaRPr lang="es-ES" sz="1600" dirty="0">
              <a:solidFill>
                <a:srgbClr val="003B75"/>
              </a:solidFill>
            </a:endParaRPr>
          </a:p>
          <a:p>
            <a:pPr marL="342900" indent="-342900" algn="just">
              <a:buFontTx/>
              <a:buChar char="-"/>
            </a:pPr>
            <a:endParaRPr lang="es-ES" sz="1600" dirty="0">
              <a:solidFill>
                <a:srgbClr val="003B75"/>
              </a:solidFill>
            </a:endParaRPr>
          </a:p>
          <a:p>
            <a:pPr marL="800100" lvl="1" indent="-342900" algn="just">
              <a:buFontTx/>
              <a:buChar char="-"/>
            </a:pPr>
            <a:endParaRPr lang="es-ES" sz="2000" dirty="0" smtClean="0">
              <a:solidFill>
                <a:srgbClr val="003B75"/>
              </a:solidFill>
            </a:endParaRPr>
          </a:p>
          <a:p>
            <a:pPr marL="800100" lvl="1" indent="-342900" algn="just">
              <a:buFontTx/>
              <a:buChar char="-"/>
            </a:pPr>
            <a:endParaRPr lang="es-ES" sz="2000" dirty="0">
              <a:solidFill>
                <a:srgbClr val="003B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1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520</Words>
  <Application>Microsoft Office PowerPoint</Application>
  <PresentationFormat>Presentación en pantalla (4:3)</PresentationFormat>
  <Paragraphs>175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Cadahía de Heredia</dc:creator>
  <cp:lastModifiedBy>Marta Cadahía de Heredia</cp:lastModifiedBy>
  <cp:revision>118</cp:revision>
  <cp:lastPrinted>2017-01-16T11:32:05Z</cp:lastPrinted>
  <dcterms:created xsi:type="dcterms:W3CDTF">2012-02-06T09:39:01Z</dcterms:created>
  <dcterms:modified xsi:type="dcterms:W3CDTF">2017-02-03T09:21:01Z</dcterms:modified>
</cp:coreProperties>
</file>